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x="18288000" cy="10287000"/>
  <p:notesSz cx="6858000" cy="9144000"/>
  <p:embeddedFontLst>
    <p:embeddedFont>
      <p:font typeface="Raleway Medium" charset="1" panose="00000000000000000000"/>
      <p:regular r:id="rId20"/>
    </p:embeddedFont>
    <p:embeddedFont>
      <p:font typeface="Raleway Semi-Bold" charset="1" panose="00000000000000000000"/>
      <p:regular r:id="rId21"/>
    </p:embeddedFont>
    <p:embeddedFont>
      <p:font typeface="Raleway Bold" charset="1" panose="00000000000000000000"/>
      <p:regular r:id="rId22"/>
    </p:embeddedFont>
    <p:embeddedFont>
      <p:font typeface="Raleway" charset="1" panose="0000000000000000000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3.png" Type="http://schemas.openxmlformats.org/officeDocument/2006/relationships/image"/><Relationship Id="rId5" Target="../media/image24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png" Type="http://schemas.openxmlformats.org/officeDocument/2006/relationships/image"/><Relationship Id="rId4" Target="../media/image15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png" Type="http://schemas.openxmlformats.org/officeDocument/2006/relationships/image"/><Relationship Id="rId4" Target="../media/image18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6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-923791" y="-783256"/>
            <a:ext cx="11853512" cy="11853512"/>
          </a:xfrm>
          <a:custGeom>
            <a:avLst/>
            <a:gdLst/>
            <a:ahLst/>
            <a:cxnLst/>
            <a:rect r="r" b="b" t="t" l="l"/>
            <a:pathLst>
              <a:path h="11853512" w="11853512">
                <a:moveTo>
                  <a:pt x="0" y="0"/>
                </a:moveTo>
                <a:lnTo>
                  <a:pt x="11853513" y="0"/>
                </a:lnTo>
                <a:lnTo>
                  <a:pt x="11853513" y="11853512"/>
                </a:lnTo>
                <a:lnTo>
                  <a:pt x="0" y="118535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708050" y="2014066"/>
            <a:ext cx="5746778" cy="6258867"/>
          </a:xfrm>
          <a:custGeom>
            <a:avLst/>
            <a:gdLst/>
            <a:ahLst/>
            <a:cxnLst/>
            <a:rect r="r" b="b" t="t" l="l"/>
            <a:pathLst>
              <a:path h="6258867" w="5746778">
                <a:moveTo>
                  <a:pt x="0" y="0"/>
                </a:moveTo>
                <a:lnTo>
                  <a:pt x="5746778" y="0"/>
                </a:lnTo>
                <a:lnTo>
                  <a:pt x="5746778" y="6258868"/>
                </a:lnTo>
                <a:lnTo>
                  <a:pt x="0" y="62588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219200" y="1438275"/>
            <a:ext cx="8380612" cy="5116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086"/>
              </a:lnSpc>
            </a:pPr>
            <a:r>
              <a:rPr lang="en-US" sz="14540" spc="-668" b="true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Uber Data Analysis</a:t>
            </a:r>
          </a:p>
          <a:p>
            <a:pPr algn="l" marL="0" indent="0" lvl="1">
              <a:lnSpc>
                <a:spcPts val="13086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933177" y="5585515"/>
            <a:ext cx="8952658" cy="1438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00"/>
              </a:lnSpc>
            </a:pPr>
            <a:r>
              <a:rPr lang="en-US" sz="6000" spc="-276" b="true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 ICS-474: Big Data Analytics</a:t>
            </a:r>
          </a:p>
          <a:p>
            <a:pPr algn="l" marL="0" indent="0" lvl="1">
              <a:lnSpc>
                <a:spcPts val="5400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933177" y="6928540"/>
            <a:ext cx="9179504" cy="31242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00"/>
              </a:lnSpc>
            </a:pPr>
            <a:r>
              <a:rPr lang="en-US" sz="3000" spc="-138" b="true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Presented by </a:t>
            </a:r>
          </a:p>
          <a:p>
            <a:pPr algn="l">
              <a:lnSpc>
                <a:spcPts val="2700"/>
              </a:lnSpc>
            </a:pPr>
          </a:p>
          <a:p>
            <a:pPr algn="l">
              <a:lnSpc>
                <a:spcPts val="2700"/>
              </a:lnSpc>
            </a:pPr>
            <a:r>
              <a:rPr lang="en-US" sz="3000" spc="-138" b="true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Abdullah Alfateel - 202037380</a:t>
            </a:r>
          </a:p>
          <a:p>
            <a:pPr algn="l">
              <a:lnSpc>
                <a:spcPts val="2700"/>
              </a:lnSpc>
            </a:pPr>
          </a:p>
          <a:p>
            <a:pPr algn="l">
              <a:lnSpc>
                <a:spcPts val="2700"/>
              </a:lnSpc>
            </a:pPr>
            <a:r>
              <a:rPr lang="en-US" sz="3000" spc="-138" b="true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Hashem Almubarak - 202012260</a:t>
            </a:r>
          </a:p>
          <a:p>
            <a:pPr algn="l">
              <a:lnSpc>
                <a:spcPts val="2700"/>
              </a:lnSpc>
            </a:pPr>
          </a:p>
          <a:p>
            <a:pPr algn="l">
              <a:lnSpc>
                <a:spcPts val="2700"/>
              </a:lnSpc>
            </a:pPr>
            <a:r>
              <a:rPr lang="en-US" sz="3000" spc="-138" b="true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Haidar Alnasser - 202027820</a:t>
            </a:r>
          </a:p>
          <a:p>
            <a:pPr algn="l">
              <a:lnSpc>
                <a:spcPts val="2700"/>
              </a:lnSpc>
            </a:pPr>
          </a:p>
          <a:p>
            <a:pPr algn="l" marL="0" indent="0" lvl="1">
              <a:lnSpc>
                <a:spcPts val="2700"/>
              </a:lnSpc>
            </a:pP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9DFD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2751157"/>
            <a:ext cx="8241792" cy="23923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9037"/>
              </a:lnSpc>
            </a:pPr>
            <a:r>
              <a:rPr lang="en-US" b="true" sz="10041" spc="-461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Improvements and Validation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219200" y="5753052"/>
            <a:ext cx="7635008" cy="3648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2599" b="true">
                <a:solidFill>
                  <a:srgbClr val="00694C"/>
                </a:solidFill>
                <a:latin typeface="Raleway Bold"/>
                <a:ea typeface="Raleway Bold"/>
                <a:cs typeface="Raleway Bold"/>
                <a:sym typeface="Raleway Bold"/>
              </a:rPr>
              <a:t>Techniques Used:</a:t>
            </a:r>
          </a:p>
          <a:p>
            <a:pPr algn="l" marL="561339" indent="-280669" lvl="1">
              <a:lnSpc>
                <a:spcPts val="3639"/>
              </a:lnSpc>
              <a:buFont typeface="Arial"/>
              <a:buChar char="•"/>
            </a:pPr>
            <a:r>
              <a:rPr lang="en-US" b="true" sz="2599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SMOTE for oversampling.</a:t>
            </a:r>
          </a:p>
          <a:p>
            <a:pPr algn="l" marL="561339" indent="-280669" lvl="1">
              <a:lnSpc>
                <a:spcPts val="3639"/>
              </a:lnSpc>
              <a:buFont typeface="Arial"/>
              <a:buChar char="•"/>
            </a:pPr>
            <a:r>
              <a:rPr lang="en-US" b="true" sz="2599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Stratified splitting for fair representation.</a:t>
            </a:r>
          </a:p>
          <a:p>
            <a:pPr algn="l" marL="561339" indent="-280669" lvl="1">
              <a:lnSpc>
                <a:spcPts val="3639"/>
              </a:lnSpc>
              <a:buFont typeface="Arial"/>
              <a:buChar char="•"/>
            </a:pPr>
            <a:r>
              <a:rPr lang="en-US" b="true" sz="2599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K-Fold Cross-Validation for robustness.</a:t>
            </a:r>
          </a:p>
          <a:p>
            <a:pPr algn="l">
              <a:lnSpc>
                <a:spcPts val="3639"/>
              </a:lnSpc>
            </a:pPr>
            <a:r>
              <a:rPr lang="en-US" sz="2599" b="true">
                <a:solidFill>
                  <a:srgbClr val="00694C"/>
                </a:solidFill>
                <a:latin typeface="Raleway Bold"/>
                <a:ea typeface="Raleway Bold"/>
                <a:cs typeface="Raleway Bold"/>
                <a:sym typeface="Raleway Bold"/>
              </a:rPr>
              <a:t>Recommendations:</a:t>
            </a:r>
          </a:p>
          <a:p>
            <a:pPr algn="l" marL="561339" indent="-280669" lvl="1">
              <a:lnSpc>
                <a:spcPts val="3639"/>
              </a:lnSpc>
              <a:buFont typeface="Arial"/>
              <a:buChar char="•"/>
            </a:pPr>
            <a:r>
              <a:rPr lang="en-US" b="true" sz="2599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Improve features (e.g., trip cost).</a:t>
            </a:r>
          </a:p>
          <a:p>
            <a:pPr algn="l" marL="561339" indent="-280669" lvl="1">
              <a:lnSpc>
                <a:spcPts val="3639"/>
              </a:lnSpc>
              <a:buFont typeface="Arial"/>
              <a:buChar char="•"/>
            </a:pPr>
            <a:r>
              <a:rPr lang="en-US" b="true" sz="2599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Gather more data to reduce imbalance.</a:t>
            </a:r>
          </a:p>
          <a:p>
            <a:pPr algn="l">
              <a:lnSpc>
                <a:spcPts val="3639"/>
              </a:lnSpc>
              <a:spcBef>
                <a:spcPct val="0"/>
              </a:spcBef>
            </a:pP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0167540" y="1529149"/>
            <a:ext cx="6663549" cy="7228702"/>
          </a:xfrm>
          <a:custGeom>
            <a:avLst/>
            <a:gdLst/>
            <a:ahLst/>
            <a:cxnLst/>
            <a:rect r="r" b="b" t="t" l="l"/>
            <a:pathLst>
              <a:path h="7228702" w="6663549">
                <a:moveTo>
                  <a:pt x="0" y="0"/>
                </a:moveTo>
                <a:lnTo>
                  <a:pt x="6663549" y="0"/>
                </a:lnTo>
                <a:lnTo>
                  <a:pt x="6663549" y="7228702"/>
                </a:lnTo>
                <a:lnTo>
                  <a:pt x="0" y="72287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6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959732" y="1903082"/>
            <a:ext cx="6299568" cy="6299568"/>
          </a:xfrm>
          <a:custGeom>
            <a:avLst/>
            <a:gdLst/>
            <a:ahLst/>
            <a:cxnLst/>
            <a:rect r="r" b="b" t="t" l="l"/>
            <a:pathLst>
              <a:path h="6299568" w="6299568">
                <a:moveTo>
                  <a:pt x="0" y="0"/>
                </a:moveTo>
                <a:lnTo>
                  <a:pt x="6299568" y="0"/>
                </a:lnTo>
                <a:lnTo>
                  <a:pt x="6299568" y="6299567"/>
                </a:lnTo>
                <a:lnTo>
                  <a:pt x="0" y="629956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219200" y="2861627"/>
            <a:ext cx="8752518" cy="19145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7200"/>
              </a:lnSpc>
            </a:pPr>
            <a:r>
              <a:rPr lang="en-US" b="true" sz="8000" spc="-368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Business Recommendations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219200" y="5366703"/>
            <a:ext cx="8195840" cy="2734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2599" b="true">
                <a:solidFill>
                  <a:srgbClr val="00694C"/>
                </a:solidFill>
                <a:latin typeface="Raleway Bold"/>
                <a:ea typeface="Raleway Bold"/>
                <a:cs typeface="Raleway Bold"/>
                <a:sym typeface="Raleway Bold"/>
              </a:rPr>
              <a:t>Focus Areas:</a:t>
            </a:r>
          </a:p>
          <a:p>
            <a:pPr algn="l" marL="561339" indent="-280669" lvl="1">
              <a:lnSpc>
                <a:spcPts val="3639"/>
              </a:lnSpc>
              <a:buFont typeface="Arial"/>
              <a:buChar char="•"/>
            </a:pPr>
            <a:r>
              <a:rPr lang="en-US" b="true" sz="2599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Business trips and frequent locations like Cary.</a:t>
            </a:r>
          </a:p>
          <a:p>
            <a:pPr algn="l">
              <a:lnSpc>
                <a:spcPts val="3639"/>
              </a:lnSpc>
            </a:pPr>
            <a:r>
              <a:rPr lang="en-US" sz="2599" b="true">
                <a:solidFill>
                  <a:srgbClr val="00694C"/>
                </a:solidFill>
                <a:latin typeface="Raleway Bold"/>
                <a:ea typeface="Raleway Bold"/>
                <a:cs typeface="Raleway Bold"/>
                <a:sym typeface="Raleway Bold"/>
              </a:rPr>
              <a:t>Optimize:</a:t>
            </a:r>
          </a:p>
          <a:p>
            <a:pPr algn="l" marL="561339" indent="-280669" lvl="1">
              <a:lnSpc>
                <a:spcPts val="3639"/>
              </a:lnSpc>
              <a:buFont typeface="Arial"/>
              <a:buChar char="•"/>
            </a:pPr>
            <a:r>
              <a:rPr lang="en-US" b="true" sz="2599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Driver allocation during peak business hours.</a:t>
            </a:r>
          </a:p>
          <a:p>
            <a:pPr algn="l" marL="561339" indent="-280669" lvl="1">
              <a:lnSpc>
                <a:spcPts val="3639"/>
              </a:lnSpc>
              <a:buFont typeface="Arial"/>
              <a:buChar char="•"/>
            </a:pPr>
            <a:r>
              <a:rPr lang="en-US" b="true" sz="2599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Routes for popular start and stop locations.</a:t>
            </a:r>
          </a:p>
          <a:p>
            <a:pPr algn="l">
              <a:lnSpc>
                <a:spcPts val="3639"/>
              </a:lnSpc>
            </a:pP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>
  <p:cSld>
    <p:bg>
      <p:bgPr>
        <a:solidFill>
          <a:srgbClr val="20B48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123950" y="1304925"/>
            <a:ext cx="16040100" cy="12493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9037"/>
              </a:lnSpc>
            </a:pPr>
            <a:r>
              <a:rPr lang="en-US" b="true" sz="10041" spc="-461">
                <a:solidFill>
                  <a:srgbClr val="FBF6F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Challenges Faced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2351030" y="2554268"/>
            <a:ext cx="13585940" cy="6704032"/>
            <a:chOff x="0" y="0"/>
            <a:chExt cx="3029049" cy="149469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029049" cy="1494695"/>
            </a:xfrm>
            <a:custGeom>
              <a:avLst/>
              <a:gdLst/>
              <a:ahLst/>
              <a:cxnLst/>
              <a:rect r="r" b="b" t="t" l="l"/>
              <a:pathLst>
                <a:path h="1494695" w="3029049">
                  <a:moveTo>
                    <a:pt x="4559" y="0"/>
                  </a:moveTo>
                  <a:lnTo>
                    <a:pt x="3024490" y="0"/>
                  </a:lnTo>
                  <a:cubicBezTo>
                    <a:pt x="3027008" y="0"/>
                    <a:pt x="3029049" y="2041"/>
                    <a:pt x="3029049" y="4559"/>
                  </a:cubicBezTo>
                  <a:lnTo>
                    <a:pt x="3029049" y="1490137"/>
                  </a:lnTo>
                  <a:cubicBezTo>
                    <a:pt x="3029049" y="1491346"/>
                    <a:pt x="3028569" y="1492505"/>
                    <a:pt x="3027714" y="1493360"/>
                  </a:cubicBezTo>
                  <a:cubicBezTo>
                    <a:pt x="3026859" y="1494215"/>
                    <a:pt x="3025699" y="1494695"/>
                    <a:pt x="3024490" y="1494695"/>
                  </a:cubicBezTo>
                  <a:lnTo>
                    <a:pt x="4559" y="1494695"/>
                  </a:lnTo>
                  <a:cubicBezTo>
                    <a:pt x="2041" y="1494695"/>
                    <a:pt x="0" y="1492654"/>
                    <a:pt x="0" y="1490137"/>
                  </a:cubicBezTo>
                  <a:lnTo>
                    <a:pt x="0" y="4559"/>
                  </a:lnTo>
                  <a:cubicBezTo>
                    <a:pt x="0" y="2041"/>
                    <a:pt x="2041" y="0"/>
                    <a:pt x="4559" y="0"/>
                  </a:cubicBezTo>
                  <a:close/>
                </a:path>
              </a:pathLst>
            </a:custGeom>
            <a:solidFill>
              <a:srgbClr val="A9DFD0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3029049" cy="153279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2432741" y="3653531"/>
            <a:ext cx="13504228" cy="25091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78709" indent="-389354" lvl="1">
              <a:lnSpc>
                <a:spcPts val="3246"/>
              </a:lnSpc>
              <a:buFont typeface="Arial"/>
              <a:buChar char="•"/>
            </a:pPr>
            <a:r>
              <a:rPr lang="en-US" b="true" sz="3606" spc="-165">
                <a:solidFill>
                  <a:srgbClr val="00694C"/>
                </a:solidFill>
                <a:latin typeface="Raleway Bold"/>
                <a:ea typeface="Raleway Bold"/>
                <a:cs typeface="Raleway Bold"/>
                <a:sym typeface="Raleway Bold"/>
              </a:rPr>
              <a:t>Small dataset: </a:t>
            </a:r>
            <a:r>
              <a:rPr lang="en-US" sz="3606" spc="-165">
                <a:solidFill>
                  <a:srgbClr val="00694C"/>
                </a:solidFill>
                <a:latin typeface="Raleway"/>
                <a:ea typeface="Raleway"/>
                <a:cs typeface="Raleway"/>
                <a:sym typeface="Raleway"/>
              </a:rPr>
              <a:t>Limited insights and generalizability.</a:t>
            </a:r>
          </a:p>
          <a:p>
            <a:pPr algn="l">
              <a:lnSpc>
                <a:spcPts val="3246"/>
              </a:lnSpc>
            </a:pPr>
          </a:p>
          <a:p>
            <a:pPr algn="l" marL="778709" indent="-389354" lvl="1">
              <a:lnSpc>
                <a:spcPts val="3246"/>
              </a:lnSpc>
              <a:buFont typeface="Arial"/>
              <a:buChar char="•"/>
            </a:pPr>
            <a:r>
              <a:rPr lang="en-US" b="true" sz="3606" spc="-165">
                <a:solidFill>
                  <a:srgbClr val="00694C"/>
                </a:solidFill>
                <a:latin typeface="Raleway Bold"/>
                <a:ea typeface="Raleway Bold"/>
                <a:cs typeface="Raleway Bold"/>
                <a:sym typeface="Raleway Bold"/>
              </a:rPr>
              <a:t>Class imbalance: </a:t>
            </a:r>
            <a:r>
              <a:rPr lang="en-US" sz="3606" spc="-165">
                <a:solidFill>
                  <a:srgbClr val="00694C"/>
                </a:solidFill>
                <a:latin typeface="Raleway"/>
                <a:ea typeface="Raleway"/>
                <a:cs typeface="Raleway"/>
                <a:sym typeface="Raleway"/>
              </a:rPr>
              <a:t>Personal trips underrepresented.</a:t>
            </a:r>
          </a:p>
          <a:p>
            <a:pPr algn="l">
              <a:lnSpc>
                <a:spcPts val="3246"/>
              </a:lnSpc>
            </a:pPr>
          </a:p>
          <a:p>
            <a:pPr algn="l" marL="778709" indent="-389354" lvl="1">
              <a:lnSpc>
                <a:spcPts val="3246"/>
              </a:lnSpc>
              <a:buFont typeface="Arial"/>
              <a:buChar char="•"/>
            </a:pPr>
            <a:r>
              <a:rPr lang="en-US" b="true" sz="3606" spc="-165">
                <a:solidFill>
                  <a:srgbClr val="00694C"/>
                </a:solidFill>
                <a:latin typeface="Raleway Bold"/>
                <a:ea typeface="Raleway Bold"/>
                <a:cs typeface="Raleway Bold"/>
                <a:sym typeface="Raleway Bold"/>
              </a:rPr>
              <a:t>Time constraints: </a:t>
            </a:r>
            <a:r>
              <a:rPr lang="en-US" sz="3606" spc="-165">
                <a:solidFill>
                  <a:srgbClr val="00694C"/>
                </a:solidFill>
                <a:latin typeface="Raleway"/>
                <a:ea typeface="Raleway"/>
                <a:cs typeface="Raleway"/>
                <a:sym typeface="Raleway"/>
              </a:rPr>
              <a:t>Limited scope for exploring advanced models.</a:t>
            </a:r>
          </a:p>
          <a:p>
            <a:pPr algn="l">
              <a:lnSpc>
                <a:spcPts val="3246"/>
              </a:lnSpc>
            </a:pP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6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219200" y="3318827"/>
            <a:ext cx="8752518" cy="10001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7200"/>
              </a:lnSpc>
            </a:pPr>
            <a:r>
              <a:rPr lang="en-US" b="true" sz="8000" spc="-368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Future Work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219200" y="5366703"/>
            <a:ext cx="8195840" cy="3648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1339" indent="-280669" lvl="1">
              <a:lnSpc>
                <a:spcPts val="3639"/>
              </a:lnSpc>
              <a:buFont typeface="Arial"/>
              <a:buChar char="•"/>
            </a:pPr>
            <a:r>
              <a:rPr lang="en-US" b="true" sz="2599">
                <a:solidFill>
                  <a:srgbClr val="00694C"/>
                </a:solidFill>
                <a:latin typeface="Raleway Bold"/>
                <a:ea typeface="Raleway Bold"/>
                <a:cs typeface="Raleway Bold"/>
                <a:sym typeface="Raleway Bold"/>
              </a:rPr>
              <a:t>Explore additional datasets for richer insights.</a:t>
            </a:r>
          </a:p>
          <a:p>
            <a:pPr algn="l">
              <a:lnSpc>
                <a:spcPts val="3639"/>
              </a:lnSpc>
            </a:pPr>
          </a:p>
          <a:p>
            <a:pPr algn="l" marL="561339" indent="-280669" lvl="1">
              <a:lnSpc>
                <a:spcPts val="3639"/>
              </a:lnSpc>
              <a:buFont typeface="Arial"/>
              <a:buChar char="•"/>
            </a:pPr>
            <a:r>
              <a:rPr lang="en-US" b="true" sz="2599">
                <a:solidFill>
                  <a:srgbClr val="00694C"/>
                </a:solidFill>
                <a:latin typeface="Raleway Bold"/>
                <a:ea typeface="Raleway Bold"/>
                <a:cs typeface="Raleway Bold"/>
                <a:sym typeface="Raleway Bold"/>
              </a:rPr>
              <a:t>Integrate deep learning models for more accurate predictions.</a:t>
            </a:r>
          </a:p>
          <a:p>
            <a:pPr algn="l">
              <a:lnSpc>
                <a:spcPts val="3639"/>
              </a:lnSpc>
            </a:pPr>
          </a:p>
          <a:p>
            <a:pPr algn="l" marL="561339" indent="-280669" lvl="1">
              <a:lnSpc>
                <a:spcPts val="3639"/>
              </a:lnSpc>
              <a:buFont typeface="Arial"/>
              <a:buChar char="•"/>
            </a:pPr>
            <a:r>
              <a:rPr lang="en-US" b="true" sz="2599">
                <a:solidFill>
                  <a:srgbClr val="00694C"/>
                </a:solidFill>
                <a:latin typeface="Raleway Bold"/>
                <a:ea typeface="Raleway Bold"/>
                <a:cs typeface="Raleway Bold"/>
                <a:sym typeface="Raleway Bold"/>
              </a:rPr>
              <a:t>Focus on real-time data for dynamic recommendations.</a:t>
            </a:r>
          </a:p>
          <a:p>
            <a:pPr algn="l">
              <a:lnSpc>
                <a:spcPts val="3639"/>
              </a:lnSpc>
            </a:pP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775475" y="1314608"/>
            <a:ext cx="7657784" cy="7657784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6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-923791" y="-783256"/>
            <a:ext cx="11853512" cy="11853512"/>
          </a:xfrm>
          <a:custGeom>
            <a:avLst/>
            <a:gdLst/>
            <a:ahLst/>
            <a:cxnLst/>
            <a:rect r="r" b="b" t="t" l="l"/>
            <a:pathLst>
              <a:path h="11853512" w="11853512">
                <a:moveTo>
                  <a:pt x="0" y="0"/>
                </a:moveTo>
                <a:lnTo>
                  <a:pt x="11853513" y="0"/>
                </a:lnTo>
                <a:lnTo>
                  <a:pt x="11853513" y="11853512"/>
                </a:lnTo>
                <a:lnTo>
                  <a:pt x="0" y="118535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219200" y="2646761"/>
            <a:ext cx="8144502" cy="52125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13331"/>
              </a:lnSpc>
            </a:pPr>
            <a:r>
              <a:rPr lang="en-US" b="true" sz="14812" spc="-681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Thank you very much!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1867657" y="1376536"/>
            <a:ext cx="5561408" cy="7533927"/>
          </a:xfrm>
          <a:custGeom>
            <a:avLst/>
            <a:gdLst/>
            <a:ahLst/>
            <a:cxnLst/>
            <a:rect r="r" b="b" t="t" l="l"/>
            <a:pathLst>
              <a:path h="7533927" w="5561408">
                <a:moveTo>
                  <a:pt x="0" y="0"/>
                </a:moveTo>
                <a:lnTo>
                  <a:pt x="5561408" y="0"/>
                </a:lnTo>
                <a:lnTo>
                  <a:pt x="5561408" y="7533928"/>
                </a:lnTo>
                <a:lnTo>
                  <a:pt x="0" y="75339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9DFD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546079" y="1920197"/>
            <a:ext cx="6270790" cy="6446606"/>
          </a:xfrm>
          <a:custGeom>
            <a:avLst/>
            <a:gdLst/>
            <a:ahLst/>
            <a:cxnLst/>
            <a:rect r="r" b="b" t="t" l="l"/>
            <a:pathLst>
              <a:path h="6446606" w="6270790">
                <a:moveTo>
                  <a:pt x="0" y="0"/>
                </a:moveTo>
                <a:lnTo>
                  <a:pt x="6270790" y="0"/>
                </a:lnTo>
                <a:lnTo>
                  <a:pt x="6270790" y="6446606"/>
                </a:lnTo>
                <a:lnTo>
                  <a:pt x="0" y="64466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3" id="3"/>
          <p:cNvSpPr txBox="true"/>
          <p:nvPr/>
        </p:nvSpPr>
        <p:spPr>
          <a:xfrm rot="0">
            <a:off x="1219200" y="2075229"/>
            <a:ext cx="7924800" cy="35353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37"/>
              </a:lnSpc>
            </a:pPr>
            <a:r>
              <a:rPr lang="en-US" sz="10041" spc="-461" b="true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Objectives of the Study</a:t>
            </a:r>
          </a:p>
          <a:p>
            <a:pPr algn="l" marL="0" indent="0" lvl="1">
              <a:lnSpc>
                <a:spcPts val="9037"/>
              </a:lnSpc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5086350"/>
            <a:ext cx="8829824" cy="2140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b="true" sz="2499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Analyze ride patterns to understand customer needs.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b="true" sz="2499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Identify trip purposes and popular routes.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b="true" sz="2499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Address class imbalance for better predictions.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b="true" sz="2499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Enhance decision-making for business strategies.</a:t>
            </a:r>
          </a:p>
          <a:p>
            <a:pPr algn="l">
              <a:lnSpc>
                <a:spcPts val="3080"/>
              </a:lnSpc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6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219200" y="2075229"/>
            <a:ext cx="7924800" cy="35353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37"/>
              </a:lnSpc>
            </a:pPr>
            <a:r>
              <a:rPr lang="en-US" sz="10041" spc="-461" b="true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Dataset Overview</a:t>
            </a:r>
          </a:p>
          <a:p>
            <a:pPr algn="l" marL="0" indent="0" lvl="1">
              <a:lnSpc>
                <a:spcPts val="9037"/>
              </a:lnSpc>
            </a:pPr>
          </a:p>
        </p:txBody>
      </p:sp>
      <p:sp>
        <p:nvSpPr>
          <p:cNvPr name="TextBox 3" id="3"/>
          <p:cNvSpPr txBox="true"/>
          <p:nvPr/>
        </p:nvSpPr>
        <p:spPr>
          <a:xfrm rot="0">
            <a:off x="1219200" y="5086350"/>
            <a:ext cx="8464064" cy="3937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true">
                <a:solidFill>
                  <a:srgbClr val="00694C"/>
                </a:solidFill>
                <a:latin typeface="Raleway Bold"/>
                <a:ea typeface="Raleway Bold"/>
                <a:cs typeface="Raleway Bold"/>
                <a:sym typeface="Raleway Bold"/>
              </a:rPr>
              <a:t>Source: Uber ride data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b="true" sz="2499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Number of rows: 1155</a:t>
            </a:r>
          </a:p>
          <a:p>
            <a:pPr algn="l">
              <a:lnSpc>
                <a:spcPts val="3499"/>
              </a:lnSpc>
            </a:pPr>
            <a:r>
              <a:rPr lang="en-US" sz="2499" b="true">
                <a:solidFill>
                  <a:srgbClr val="00694C"/>
                </a:solidFill>
                <a:latin typeface="Raleway Bold"/>
                <a:ea typeface="Raleway Bold"/>
                <a:cs typeface="Raleway Bold"/>
                <a:sym typeface="Raleway Bold"/>
              </a:rPr>
              <a:t>Key columns: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b="true" sz="2499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Categorical: START_DATE, END_DATE, CATEGORY, START, STOP, PURPOSE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b="true" sz="2499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Numerical: MILES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b="true" sz="2499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 Purpose: Understand trip behaviors for classification and prediction.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260071" y="971107"/>
            <a:ext cx="8539764" cy="834478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9DFD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433372" y="8084666"/>
            <a:ext cx="5277926" cy="4404669"/>
          </a:xfrm>
          <a:custGeom>
            <a:avLst/>
            <a:gdLst/>
            <a:ahLst/>
            <a:cxnLst/>
            <a:rect r="r" b="b" t="t" l="l"/>
            <a:pathLst>
              <a:path h="4404669" w="5277926">
                <a:moveTo>
                  <a:pt x="0" y="0"/>
                </a:moveTo>
                <a:lnTo>
                  <a:pt x="5277926" y="0"/>
                </a:lnTo>
                <a:lnTo>
                  <a:pt x="5277926" y="4404668"/>
                </a:lnTo>
                <a:lnTo>
                  <a:pt x="0" y="44046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-1302276" y="-2383108"/>
            <a:ext cx="4661953" cy="4748285"/>
          </a:xfrm>
          <a:custGeom>
            <a:avLst/>
            <a:gdLst/>
            <a:ahLst/>
            <a:cxnLst/>
            <a:rect r="r" b="b" t="t" l="l"/>
            <a:pathLst>
              <a:path h="4748285" w="4661953">
                <a:moveTo>
                  <a:pt x="0" y="0"/>
                </a:moveTo>
                <a:lnTo>
                  <a:pt x="4661952" y="0"/>
                </a:lnTo>
                <a:lnTo>
                  <a:pt x="4661952" y="4748285"/>
                </a:lnTo>
                <a:lnTo>
                  <a:pt x="0" y="47482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4" id="4"/>
          <p:cNvSpPr txBox="true"/>
          <p:nvPr/>
        </p:nvSpPr>
        <p:spPr>
          <a:xfrm rot="0">
            <a:off x="4254217" y="2841427"/>
            <a:ext cx="9779565" cy="23923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37"/>
              </a:lnSpc>
            </a:pPr>
            <a:r>
              <a:rPr lang="en-US" b="true" sz="10041" spc="-461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Data Exploration</a:t>
            </a:r>
          </a:p>
          <a:p>
            <a:pPr algn="ctr" marL="0" indent="0" lvl="1">
              <a:lnSpc>
                <a:spcPts val="9037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3359676" y="4709485"/>
            <a:ext cx="12330614" cy="3788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39"/>
              </a:lnSpc>
            </a:pPr>
            <a:r>
              <a:rPr lang="en-US" sz="3099" b="true">
                <a:solidFill>
                  <a:srgbClr val="00694C"/>
                </a:solidFill>
                <a:latin typeface="Raleway Bold"/>
                <a:ea typeface="Raleway Bold"/>
                <a:cs typeface="Raleway Bold"/>
                <a:sym typeface="Raleway Bold"/>
              </a:rPr>
              <a:t>Key Insights:</a:t>
            </a:r>
          </a:p>
          <a:p>
            <a:pPr algn="l" marL="669286" indent="-334643" lvl="1">
              <a:lnSpc>
                <a:spcPts val="4339"/>
              </a:lnSpc>
              <a:buFont typeface="Arial"/>
              <a:buChar char="•"/>
            </a:pPr>
            <a:r>
              <a:rPr lang="en-US" b="true" sz="3099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Most trips are for business purposes (mode = Business).</a:t>
            </a:r>
          </a:p>
          <a:p>
            <a:pPr algn="l" marL="669286" indent="-334643" lvl="1">
              <a:lnSpc>
                <a:spcPts val="4339"/>
              </a:lnSpc>
              <a:buFont typeface="Arial"/>
              <a:buChar char="•"/>
            </a:pPr>
            <a:r>
              <a:rPr lang="en-US" b="true" sz="3099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Average trip distance: 10.5 miles (mean).</a:t>
            </a:r>
          </a:p>
          <a:p>
            <a:pPr algn="l" marL="669286" indent="-334643" lvl="1">
              <a:lnSpc>
                <a:spcPts val="4339"/>
              </a:lnSpc>
              <a:buFont typeface="Arial"/>
              <a:buChar char="•"/>
            </a:pPr>
            <a:r>
              <a:rPr lang="en-US" b="true" sz="3099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Start and stop location: Cary is the most frequent.</a:t>
            </a:r>
          </a:p>
          <a:p>
            <a:pPr algn="l">
              <a:lnSpc>
                <a:spcPts val="4339"/>
              </a:lnSpc>
            </a:pPr>
            <a:r>
              <a:rPr lang="en-US" sz="3099" b="true">
                <a:solidFill>
                  <a:srgbClr val="00694C"/>
                </a:solidFill>
                <a:latin typeface="Raleway Bold"/>
                <a:ea typeface="Raleway Bold"/>
                <a:cs typeface="Raleway Bold"/>
                <a:sym typeface="Raleway Bold"/>
              </a:rPr>
              <a:t>Tools Used:</a:t>
            </a:r>
          </a:p>
          <a:p>
            <a:pPr algn="l" marL="669286" indent="-334643" lvl="1">
              <a:lnSpc>
                <a:spcPts val="4339"/>
              </a:lnSpc>
              <a:buFont typeface="Arial"/>
              <a:buChar char="•"/>
            </a:pPr>
            <a:r>
              <a:rPr lang="en-US" b="true" sz="3099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Python’s pandas, NumPy, and Matplotlib for data exploration.</a:t>
            </a:r>
          </a:p>
          <a:p>
            <a:pPr algn="l">
              <a:lnSpc>
                <a:spcPts val="4339"/>
              </a:lnSpc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6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144000" y="3703617"/>
            <a:ext cx="6025018" cy="5383797"/>
            <a:chOff x="0" y="0"/>
            <a:chExt cx="1586836" cy="141795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586836" cy="1417955"/>
            </a:xfrm>
            <a:custGeom>
              <a:avLst/>
              <a:gdLst/>
              <a:ahLst/>
              <a:cxnLst/>
              <a:rect r="r" b="b" t="t" l="l"/>
              <a:pathLst>
                <a:path h="1417955" w="1586836">
                  <a:moveTo>
                    <a:pt x="10280" y="0"/>
                  </a:moveTo>
                  <a:lnTo>
                    <a:pt x="1576556" y="0"/>
                  </a:lnTo>
                  <a:cubicBezTo>
                    <a:pt x="1582234" y="0"/>
                    <a:pt x="1586836" y="4602"/>
                    <a:pt x="1586836" y="10280"/>
                  </a:cubicBezTo>
                  <a:lnTo>
                    <a:pt x="1586836" y="1407675"/>
                  </a:lnTo>
                  <a:cubicBezTo>
                    <a:pt x="1586836" y="1413352"/>
                    <a:pt x="1582234" y="1417955"/>
                    <a:pt x="1576556" y="1417955"/>
                  </a:cubicBezTo>
                  <a:lnTo>
                    <a:pt x="10280" y="1417955"/>
                  </a:lnTo>
                  <a:cubicBezTo>
                    <a:pt x="4602" y="1417955"/>
                    <a:pt x="0" y="1413352"/>
                    <a:pt x="0" y="1407675"/>
                  </a:cubicBezTo>
                  <a:lnTo>
                    <a:pt x="0" y="10280"/>
                  </a:lnTo>
                  <a:cubicBezTo>
                    <a:pt x="0" y="4602"/>
                    <a:pt x="4602" y="0"/>
                    <a:pt x="10280" y="0"/>
                  </a:cubicBezTo>
                  <a:close/>
                </a:path>
              </a:pathLst>
            </a:custGeom>
            <a:solidFill>
              <a:srgbClr val="A9DFD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586836" cy="14560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2215665" y="733425"/>
            <a:ext cx="13856669" cy="35353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37"/>
              </a:lnSpc>
            </a:pPr>
            <a:r>
              <a:rPr lang="en-US" b="true" sz="10041" spc="-461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Missing Values and Duplicates</a:t>
            </a:r>
          </a:p>
          <a:p>
            <a:pPr algn="ctr" marL="0" indent="0" lvl="1">
              <a:lnSpc>
                <a:spcPts val="9037"/>
              </a:lnSpc>
            </a:pPr>
          </a:p>
        </p:txBody>
      </p:sp>
      <p:grpSp>
        <p:nvGrpSpPr>
          <p:cNvPr name="Group 6" id="6"/>
          <p:cNvGrpSpPr/>
          <p:nvPr/>
        </p:nvGrpSpPr>
        <p:grpSpPr>
          <a:xfrm rot="0">
            <a:off x="2557110" y="3703617"/>
            <a:ext cx="5813344" cy="5383797"/>
            <a:chOff x="0" y="0"/>
            <a:chExt cx="1531086" cy="141795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531086" cy="1417955"/>
            </a:xfrm>
            <a:custGeom>
              <a:avLst/>
              <a:gdLst/>
              <a:ahLst/>
              <a:cxnLst/>
              <a:rect r="r" b="b" t="t" l="l"/>
              <a:pathLst>
                <a:path h="1417955" w="1531086">
                  <a:moveTo>
                    <a:pt x="10654" y="0"/>
                  </a:moveTo>
                  <a:lnTo>
                    <a:pt x="1520432" y="0"/>
                  </a:lnTo>
                  <a:cubicBezTo>
                    <a:pt x="1526316" y="0"/>
                    <a:pt x="1531086" y="4770"/>
                    <a:pt x="1531086" y="10654"/>
                  </a:cubicBezTo>
                  <a:lnTo>
                    <a:pt x="1531086" y="1407301"/>
                  </a:lnTo>
                  <a:cubicBezTo>
                    <a:pt x="1531086" y="1413185"/>
                    <a:pt x="1526316" y="1417955"/>
                    <a:pt x="1520432" y="1417955"/>
                  </a:cubicBezTo>
                  <a:lnTo>
                    <a:pt x="10654" y="1417955"/>
                  </a:lnTo>
                  <a:cubicBezTo>
                    <a:pt x="4770" y="1417955"/>
                    <a:pt x="0" y="1413185"/>
                    <a:pt x="0" y="1407301"/>
                  </a:cubicBezTo>
                  <a:lnTo>
                    <a:pt x="0" y="10654"/>
                  </a:lnTo>
                  <a:cubicBezTo>
                    <a:pt x="0" y="4770"/>
                    <a:pt x="4770" y="0"/>
                    <a:pt x="10654" y="0"/>
                  </a:cubicBezTo>
                  <a:close/>
                </a:path>
              </a:pathLst>
            </a:custGeom>
            <a:solidFill>
              <a:srgbClr val="A9DFD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531086" cy="14560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0742481" y="6116955"/>
            <a:ext cx="2828056" cy="2518317"/>
          </a:xfrm>
          <a:custGeom>
            <a:avLst/>
            <a:gdLst/>
            <a:ahLst/>
            <a:cxnLst/>
            <a:rect r="r" b="b" t="t" l="l"/>
            <a:pathLst>
              <a:path h="2518317" w="2828056">
                <a:moveTo>
                  <a:pt x="0" y="0"/>
                </a:moveTo>
                <a:lnTo>
                  <a:pt x="2828056" y="0"/>
                </a:lnTo>
                <a:lnTo>
                  <a:pt x="2828056" y="2518316"/>
                </a:lnTo>
                <a:lnTo>
                  <a:pt x="0" y="25183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4143699" y="4354493"/>
            <a:ext cx="2640166" cy="398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2880"/>
              </a:lnSpc>
            </a:pPr>
            <a:r>
              <a:rPr lang="en-US" b="true" sz="3200" spc="-147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Missing Values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946154" y="4354493"/>
            <a:ext cx="2420710" cy="398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2880"/>
              </a:lnSpc>
            </a:pPr>
            <a:r>
              <a:rPr lang="en-US" b="true" sz="3200" spc="-147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Duplicates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416209" y="5377815"/>
            <a:ext cx="4095146" cy="1861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53392" indent="-226696" lvl="1">
              <a:lnSpc>
                <a:spcPts val="2940"/>
              </a:lnSpc>
              <a:buFont typeface="Arial"/>
              <a:buChar char="•"/>
            </a:pPr>
            <a:r>
              <a:rPr lang="en-US" b="true" sz="2100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Purpose column: ~50% missing values.</a:t>
            </a:r>
          </a:p>
          <a:p>
            <a:pPr algn="just" marL="453392" indent="-226696" lvl="1">
              <a:lnSpc>
                <a:spcPts val="2940"/>
              </a:lnSpc>
              <a:buFont typeface="Arial"/>
              <a:buChar char="•"/>
            </a:pPr>
            <a:r>
              <a:rPr lang="en-US" b="true" sz="2100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Filled with “Unknown” for continuity.</a:t>
            </a:r>
          </a:p>
          <a:p>
            <a:pPr algn="just">
              <a:lnSpc>
                <a:spcPts val="2940"/>
              </a:lnSpc>
              <a:spcBef>
                <a:spcPct val="0"/>
              </a:spcBef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9926056" y="5086350"/>
            <a:ext cx="4460906" cy="1118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940"/>
              </a:lnSpc>
            </a:pPr>
            <a:r>
              <a:rPr lang="en-US" sz="2100" b="true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Identified and removed 1 duplicate row.</a:t>
            </a:r>
          </a:p>
          <a:p>
            <a:pPr algn="just">
              <a:lnSpc>
                <a:spcPts val="294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9DFD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891850" y="217932"/>
            <a:ext cx="7946894" cy="4191987"/>
          </a:xfrm>
          <a:custGeom>
            <a:avLst/>
            <a:gdLst/>
            <a:ahLst/>
            <a:cxnLst/>
            <a:rect r="r" b="b" t="t" l="l"/>
            <a:pathLst>
              <a:path h="4191987" w="7946894">
                <a:moveTo>
                  <a:pt x="0" y="0"/>
                </a:moveTo>
                <a:lnTo>
                  <a:pt x="7946894" y="0"/>
                </a:lnTo>
                <a:lnTo>
                  <a:pt x="7946894" y="4191987"/>
                </a:lnTo>
                <a:lnTo>
                  <a:pt x="0" y="41919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830985" y="217932"/>
            <a:ext cx="5060865" cy="2807964"/>
          </a:xfrm>
          <a:custGeom>
            <a:avLst/>
            <a:gdLst/>
            <a:ahLst/>
            <a:cxnLst/>
            <a:rect r="r" b="b" t="t" l="l"/>
            <a:pathLst>
              <a:path h="2807964" w="5060865">
                <a:moveTo>
                  <a:pt x="0" y="0"/>
                </a:moveTo>
                <a:lnTo>
                  <a:pt x="5060865" y="0"/>
                </a:lnTo>
                <a:lnTo>
                  <a:pt x="5060865" y="2807964"/>
                </a:lnTo>
                <a:lnTo>
                  <a:pt x="0" y="28079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804719" y="4409919"/>
            <a:ext cx="9464030" cy="3418881"/>
          </a:xfrm>
          <a:custGeom>
            <a:avLst/>
            <a:gdLst/>
            <a:ahLst/>
            <a:cxnLst/>
            <a:rect r="r" b="b" t="t" l="l"/>
            <a:pathLst>
              <a:path h="3418881" w="9464030">
                <a:moveTo>
                  <a:pt x="0" y="0"/>
                </a:moveTo>
                <a:lnTo>
                  <a:pt x="9464031" y="0"/>
                </a:lnTo>
                <a:lnTo>
                  <a:pt x="9464031" y="3418881"/>
                </a:lnTo>
                <a:lnTo>
                  <a:pt x="0" y="34188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65760" y="2402085"/>
            <a:ext cx="7223569" cy="31299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010"/>
              </a:lnSpc>
            </a:pPr>
            <a:r>
              <a:rPr lang="en-US" sz="8900" spc="-409" b="true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Data Preprocessing</a:t>
            </a:r>
          </a:p>
          <a:p>
            <a:pPr algn="l" marL="0" indent="0" lvl="1">
              <a:lnSpc>
                <a:spcPts val="8010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3257902" y="5474851"/>
            <a:ext cx="5184867" cy="2232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53392" indent="-226696" lvl="1">
              <a:lnSpc>
                <a:spcPts val="2940"/>
              </a:lnSpc>
              <a:buFont typeface="Arial"/>
              <a:buChar char="•"/>
            </a:pPr>
            <a:r>
              <a:rPr lang="en-US" b="true" sz="2100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Handling Missing Data:</a:t>
            </a:r>
          </a:p>
          <a:p>
            <a:pPr algn="l" marL="453392" indent="-226696" lvl="1">
              <a:lnSpc>
                <a:spcPts val="2940"/>
              </a:lnSpc>
              <a:buFont typeface="Arial"/>
              <a:buChar char="•"/>
            </a:pPr>
            <a:r>
              <a:rPr lang="en-US" b="true" sz="2100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Numerical: Median imputation for MILES.</a:t>
            </a:r>
          </a:p>
          <a:p>
            <a:pPr algn="l" marL="453392" indent="-226696" lvl="1">
              <a:lnSpc>
                <a:spcPts val="2940"/>
              </a:lnSpc>
              <a:buFont typeface="Arial"/>
              <a:buChar char="•"/>
            </a:pPr>
            <a:r>
              <a:rPr lang="en-US" b="true" sz="2100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Categorical: Mode imputation for PERIOD and DAY_OF_WEEK.</a:t>
            </a:r>
          </a:p>
          <a:p>
            <a:pPr algn="l">
              <a:lnSpc>
                <a:spcPts val="2940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365760" y="5466913"/>
            <a:ext cx="2530316" cy="1280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3600" spc="-165" b="true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Handling Missing Data</a:t>
            </a:r>
          </a:p>
          <a:p>
            <a:pPr algn="l" marL="0" indent="0" lvl="1">
              <a:lnSpc>
                <a:spcPts val="3240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3257902" y="8164315"/>
            <a:ext cx="6140551" cy="1118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53392" indent="-226696" lvl="1">
              <a:lnSpc>
                <a:spcPts val="2940"/>
              </a:lnSpc>
              <a:buFont typeface="Arial"/>
              <a:buChar char="•"/>
            </a:pPr>
            <a:r>
              <a:rPr lang="en-US" b="true" sz="2100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Label Encoding for periods.</a:t>
            </a:r>
          </a:p>
          <a:p>
            <a:pPr algn="l" marL="453392" indent="-226696" lvl="1">
              <a:lnSpc>
                <a:spcPts val="2940"/>
              </a:lnSpc>
              <a:buFont typeface="Arial"/>
              <a:buChar char="•"/>
            </a:pPr>
            <a:r>
              <a:rPr lang="en-US" b="true" sz="2100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One-Hot Encoding for locations.</a:t>
            </a:r>
          </a:p>
          <a:p>
            <a:pPr algn="l">
              <a:lnSpc>
                <a:spcPts val="2940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365760" y="8302745"/>
            <a:ext cx="2530316" cy="870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3600" spc="-165" b="true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Encoding</a:t>
            </a:r>
          </a:p>
          <a:p>
            <a:pPr algn="l" marL="0" indent="0" lvl="1">
              <a:lnSpc>
                <a:spcPts val="3240"/>
              </a:lnSpc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>
  <p:cSld>
    <p:bg>
      <p:bgPr>
        <a:solidFill>
          <a:srgbClr val="FBF6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386180" y="4905046"/>
            <a:ext cx="13515640" cy="752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5400"/>
              </a:lnSpc>
            </a:pPr>
            <a:r>
              <a:rPr lang="en-US" b="true" sz="6000" spc="-276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Algorithms Used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2717437" y="5884824"/>
            <a:ext cx="12853125" cy="2369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82928" indent="-291464" lvl="1">
              <a:lnSpc>
                <a:spcPts val="3779"/>
              </a:lnSpc>
              <a:buFont typeface="Arial"/>
              <a:buChar char="•"/>
            </a:pPr>
            <a:r>
              <a:rPr lang="en-US" b="true" sz="2699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Logistic Regression, Random Forest, and Linear Regression.</a:t>
            </a:r>
          </a:p>
          <a:p>
            <a:pPr algn="l" marL="582928" indent="-291464" lvl="1">
              <a:lnSpc>
                <a:spcPts val="3779"/>
              </a:lnSpc>
              <a:buFont typeface="Arial"/>
              <a:buChar char="•"/>
            </a:pPr>
            <a:r>
              <a:rPr lang="en-US" b="true" sz="2699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Class Imbalance:</a:t>
            </a:r>
          </a:p>
          <a:p>
            <a:pPr algn="l" marL="582928" indent="-291464" lvl="1">
              <a:lnSpc>
                <a:spcPts val="3779"/>
              </a:lnSpc>
              <a:buFont typeface="Arial"/>
              <a:buChar char="•"/>
            </a:pPr>
            <a:r>
              <a:rPr lang="en-US" b="true" sz="2699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Addressed using SMOTE.</a:t>
            </a:r>
          </a:p>
          <a:p>
            <a:pPr algn="l" marL="582928" indent="-291464" lvl="1">
              <a:lnSpc>
                <a:spcPts val="3779"/>
              </a:lnSpc>
              <a:buFont typeface="Arial"/>
              <a:buChar char="•"/>
            </a:pPr>
            <a:r>
              <a:rPr lang="en-US" b="true" sz="2699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Regression Models:</a:t>
            </a:r>
          </a:p>
          <a:p>
            <a:pPr algn="l" marL="582928" indent="-291464" lvl="1">
              <a:lnSpc>
                <a:spcPts val="3779"/>
              </a:lnSpc>
              <a:buFont typeface="Arial"/>
              <a:buChar char="•"/>
            </a:pPr>
            <a:r>
              <a:rPr lang="en-US" b="true" sz="2699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Linear Regression to predict trip distance (MILES).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431909" y="2797506"/>
            <a:ext cx="9424182" cy="796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5759"/>
              </a:lnSpc>
            </a:pPr>
            <a:r>
              <a:rPr lang="en-US" b="true" sz="6399" spc="-294">
                <a:solidFill>
                  <a:srgbClr val="00694C"/>
                </a:solidFill>
                <a:latin typeface="Raleway Bold"/>
                <a:ea typeface="Raleway Bold"/>
                <a:cs typeface="Raleway Bold"/>
                <a:sym typeface="Raleway Bold"/>
              </a:rPr>
              <a:t>Modeling Approach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>
  <p:cSld>
    <p:bg>
      <p:bgPr>
        <a:solidFill>
          <a:srgbClr val="20B48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123950" y="1304925"/>
            <a:ext cx="16040100" cy="12493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9037"/>
              </a:lnSpc>
            </a:pPr>
            <a:r>
              <a:rPr lang="en-US" b="true" sz="10041" spc="-461">
                <a:solidFill>
                  <a:srgbClr val="FBF6F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Results and Insights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2787441" y="2554268"/>
            <a:ext cx="12645151" cy="6586820"/>
            <a:chOff x="0" y="0"/>
            <a:chExt cx="2819296" cy="146856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819296" cy="1468562"/>
            </a:xfrm>
            <a:custGeom>
              <a:avLst/>
              <a:gdLst/>
              <a:ahLst/>
              <a:cxnLst/>
              <a:rect r="r" b="b" t="t" l="l"/>
              <a:pathLst>
                <a:path h="1468562" w="2819296">
                  <a:moveTo>
                    <a:pt x="4898" y="0"/>
                  </a:moveTo>
                  <a:lnTo>
                    <a:pt x="2814398" y="0"/>
                  </a:lnTo>
                  <a:cubicBezTo>
                    <a:pt x="2817103" y="0"/>
                    <a:pt x="2819296" y="2193"/>
                    <a:pt x="2819296" y="4898"/>
                  </a:cubicBezTo>
                  <a:lnTo>
                    <a:pt x="2819296" y="1463664"/>
                  </a:lnTo>
                  <a:cubicBezTo>
                    <a:pt x="2819296" y="1466370"/>
                    <a:pt x="2817103" y="1468562"/>
                    <a:pt x="2814398" y="1468562"/>
                  </a:cubicBezTo>
                  <a:lnTo>
                    <a:pt x="4898" y="1468562"/>
                  </a:lnTo>
                  <a:cubicBezTo>
                    <a:pt x="2193" y="1468562"/>
                    <a:pt x="0" y="1466370"/>
                    <a:pt x="0" y="1463664"/>
                  </a:cubicBezTo>
                  <a:lnTo>
                    <a:pt x="0" y="4898"/>
                  </a:lnTo>
                  <a:cubicBezTo>
                    <a:pt x="0" y="2193"/>
                    <a:pt x="2193" y="0"/>
                    <a:pt x="4898" y="0"/>
                  </a:cubicBezTo>
                  <a:close/>
                </a:path>
              </a:pathLst>
            </a:custGeom>
            <a:solidFill>
              <a:srgbClr val="A9DFD0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819296" cy="15066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3321071" y="3062981"/>
            <a:ext cx="11577892" cy="61953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46"/>
              </a:lnSpc>
            </a:pPr>
            <a:r>
              <a:rPr lang="en-US" sz="3606" spc="-165" b="true">
                <a:solidFill>
                  <a:srgbClr val="00694C"/>
                </a:solidFill>
                <a:latin typeface="Raleway Bold"/>
                <a:ea typeface="Raleway Bold"/>
                <a:cs typeface="Raleway Bold"/>
                <a:sym typeface="Raleway Bold"/>
              </a:rPr>
              <a:t>Random Forest:</a:t>
            </a:r>
          </a:p>
          <a:p>
            <a:pPr algn="l">
              <a:lnSpc>
                <a:spcPts val="3246"/>
              </a:lnSpc>
            </a:pPr>
          </a:p>
          <a:p>
            <a:pPr algn="l">
              <a:lnSpc>
                <a:spcPts val="3246"/>
              </a:lnSpc>
            </a:pPr>
            <a:r>
              <a:rPr lang="en-US" sz="3606" spc="-165" b="true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Accuracy: ~90%</a:t>
            </a:r>
          </a:p>
          <a:p>
            <a:pPr algn="l" marL="778709" indent="-389354" lvl="1">
              <a:lnSpc>
                <a:spcPts val="3246"/>
              </a:lnSpc>
              <a:buFont typeface="Arial"/>
              <a:buChar char="•"/>
            </a:pPr>
            <a:r>
              <a:rPr lang="en-US" b="true" sz="3606" spc="-165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Balanced classification after SMOTE.</a:t>
            </a:r>
          </a:p>
          <a:p>
            <a:pPr algn="l">
              <a:lnSpc>
                <a:spcPts val="3246"/>
              </a:lnSpc>
            </a:pPr>
          </a:p>
          <a:p>
            <a:pPr algn="l">
              <a:lnSpc>
                <a:spcPts val="3246"/>
              </a:lnSpc>
            </a:pPr>
            <a:r>
              <a:rPr lang="en-US" sz="3606" spc="-165" b="true">
                <a:solidFill>
                  <a:srgbClr val="00694C"/>
                </a:solidFill>
                <a:latin typeface="Raleway Bold"/>
                <a:ea typeface="Raleway Bold"/>
                <a:cs typeface="Raleway Bold"/>
                <a:sym typeface="Raleway Bold"/>
              </a:rPr>
              <a:t>Linear Regression:</a:t>
            </a:r>
          </a:p>
          <a:p>
            <a:pPr algn="l">
              <a:lnSpc>
                <a:spcPts val="3246"/>
              </a:lnSpc>
            </a:pPr>
          </a:p>
          <a:p>
            <a:pPr algn="l" marL="778709" indent="-389354" lvl="1">
              <a:lnSpc>
                <a:spcPts val="3246"/>
              </a:lnSpc>
              <a:buFont typeface="Arial"/>
              <a:buChar char="•"/>
            </a:pPr>
            <a:r>
              <a:rPr lang="en-US" b="true" sz="3606" spc="-165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R² for MILES prediction: ~0.57.</a:t>
            </a:r>
          </a:p>
          <a:p>
            <a:pPr algn="l">
              <a:lnSpc>
                <a:spcPts val="3246"/>
              </a:lnSpc>
            </a:pPr>
          </a:p>
          <a:p>
            <a:pPr algn="l">
              <a:lnSpc>
                <a:spcPts val="3246"/>
              </a:lnSpc>
            </a:pPr>
            <a:r>
              <a:rPr lang="en-US" sz="3606" spc="-165" b="true">
                <a:solidFill>
                  <a:srgbClr val="00694C"/>
                </a:solidFill>
                <a:latin typeface="Raleway Bold"/>
                <a:ea typeface="Raleway Bold"/>
                <a:cs typeface="Raleway Bold"/>
                <a:sym typeface="Raleway Bold"/>
              </a:rPr>
              <a:t>Insights:</a:t>
            </a:r>
          </a:p>
          <a:p>
            <a:pPr algn="l">
              <a:lnSpc>
                <a:spcPts val="3246"/>
              </a:lnSpc>
            </a:pPr>
          </a:p>
          <a:p>
            <a:pPr algn="l" marL="778709" indent="-389354" lvl="1">
              <a:lnSpc>
                <a:spcPts val="3246"/>
              </a:lnSpc>
              <a:buFont typeface="Arial"/>
              <a:buChar char="•"/>
            </a:pPr>
            <a:r>
              <a:rPr lang="en-US" b="true" sz="3606" spc="-165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Business trips dominate (~90%).</a:t>
            </a:r>
          </a:p>
          <a:p>
            <a:pPr algn="l" marL="778709" indent="-389354" lvl="1">
              <a:lnSpc>
                <a:spcPts val="3246"/>
              </a:lnSpc>
              <a:buFont typeface="Arial"/>
              <a:buChar char="•"/>
            </a:pPr>
            <a:r>
              <a:rPr lang="en-US" b="true" sz="3606" spc="-165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Frequent locations: Cary.</a:t>
            </a:r>
          </a:p>
          <a:p>
            <a:pPr algn="l" marL="778709" indent="-389354" lvl="1">
              <a:lnSpc>
                <a:spcPts val="3246"/>
              </a:lnSpc>
              <a:buFont typeface="Arial"/>
              <a:buChar char="•"/>
            </a:pPr>
            <a:r>
              <a:rPr lang="en-US" b="true" sz="3606" spc="-165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High precision for predicting ‘Business’ trips.</a:t>
            </a:r>
          </a:p>
          <a:p>
            <a:pPr algn="l" marL="0" indent="0" lvl="1">
              <a:lnSpc>
                <a:spcPts val="3246"/>
              </a:lnSpc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6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359958" y="5644822"/>
            <a:ext cx="7702923" cy="3909234"/>
          </a:xfrm>
          <a:custGeom>
            <a:avLst/>
            <a:gdLst/>
            <a:ahLst/>
            <a:cxnLst/>
            <a:rect r="r" b="b" t="t" l="l"/>
            <a:pathLst>
              <a:path h="3909234" w="7702923">
                <a:moveTo>
                  <a:pt x="0" y="0"/>
                </a:moveTo>
                <a:lnTo>
                  <a:pt x="7702923" y="0"/>
                </a:lnTo>
                <a:lnTo>
                  <a:pt x="7702923" y="3909233"/>
                </a:lnTo>
                <a:lnTo>
                  <a:pt x="0" y="39092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331256" y="599439"/>
            <a:ext cx="6731626" cy="4796283"/>
          </a:xfrm>
          <a:custGeom>
            <a:avLst/>
            <a:gdLst/>
            <a:ahLst/>
            <a:cxnLst/>
            <a:rect r="r" b="b" t="t" l="l"/>
            <a:pathLst>
              <a:path h="4796283" w="6731626">
                <a:moveTo>
                  <a:pt x="0" y="0"/>
                </a:moveTo>
                <a:lnTo>
                  <a:pt x="6731625" y="0"/>
                </a:lnTo>
                <a:lnTo>
                  <a:pt x="6731625" y="4796283"/>
                </a:lnTo>
                <a:lnTo>
                  <a:pt x="0" y="479628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16118" y="5644822"/>
            <a:ext cx="7043664" cy="3909234"/>
          </a:xfrm>
          <a:custGeom>
            <a:avLst/>
            <a:gdLst/>
            <a:ahLst/>
            <a:cxnLst/>
            <a:rect r="r" b="b" t="t" l="l"/>
            <a:pathLst>
              <a:path h="3909234" w="7043664">
                <a:moveTo>
                  <a:pt x="0" y="0"/>
                </a:moveTo>
                <a:lnTo>
                  <a:pt x="7043664" y="0"/>
                </a:lnTo>
                <a:lnTo>
                  <a:pt x="7043664" y="3909233"/>
                </a:lnTo>
                <a:lnTo>
                  <a:pt x="0" y="390923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871768" y="818514"/>
            <a:ext cx="8752518" cy="10001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7200"/>
              </a:lnSpc>
            </a:pPr>
            <a:r>
              <a:rPr lang="en-US" b="true" sz="8000" spc="-368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Data Visualizations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71768" y="2866390"/>
            <a:ext cx="8195840" cy="2277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1339" indent="-280669" lvl="1">
              <a:lnSpc>
                <a:spcPts val="3639"/>
              </a:lnSpc>
              <a:buFont typeface="Arial"/>
              <a:buChar char="•"/>
            </a:pPr>
            <a:r>
              <a:rPr lang="en-US" b="true" sz="2599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Miles Distribution: Most trips are short.</a:t>
            </a:r>
          </a:p>
          <a:p>
            <a:pPr algn="l" marL="561339" indent="-280669" lvl="1">
              <a:lnSpc>
                <a:spcPts val="3639"/>
              </a:lnSpc>
              <a:buFont typeface="Arial"/>
              <a:buChar char="•"/>
            </a:pPr>
            <a:r>
              <a:rPr lang="en-US" b="true" sz="2599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Category Distribution: Business trips dominate.</a:t>
            </a:r>
          </a:p>
          <a:p>
            <a:pPr algn="l" marL="561339" indent="-280669" lvl="1">
              <a:lnSpc>
                <a:spcPts val="3639"/>
              </a:lnSpc>
              <a:buFont typeface="Arial"/>
              <a:buChar char="•"/>
            </a:pPr>
            <a:r>
              <a:rPr lang="en-US" b="true" sz="2599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Feature Importance:</a:t>
            </a:r>
          </a:p>
          <a:p>
            <a:pPr algn="l" marL="561339" indent="-280669" lvl="1">
              <a:lnSpc>
                <a:spcPts val="3639"/>
              </a:lnSpc>
              <a:buFont typeface="Arial"/>
              <a:buChar char="•"/>
            </a:pPr>
            <a:r>
              <a:rPr lang="en-US" b="true" sz="2599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PURPOSE and START are the most predictive.</a:t>
            </a:r>
          </a:p>
          <a:p>
            <a:pPr algn="l">
              <a:lnSpc>
                <a:spcPts val="3639"/>
              </a:lnSpc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DAGW1Vi4X6M</dc:identifier>
  <dcterms:modified xsi:type="dcterms:W3CDTF">2011-08-01T06:04:30Z</dcterms:modified>
  <cp:revision>1</cp:revision>
  <dc:title>Green Modern Analysis of Results Presentation</dc:title>
</cp:coreProperties>
</file>